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51" r:id="rId5"/>
    <p:sldId id="470" r:id="rId6"/>
    <p:sldId id="469" r:id="rId7"/>
    <p:sldId id="471" r:id="rId8"/>
    <p:sldId id="315" r:id="rId9"/>
    <p:sldId id="311" r:id="rId10"/>
    <p:sldId id="320" r:id="rId11"/>
    <p:sldId id="321" r:id="rId12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2">
          <p15:clr>
            <a:srgbClr val="A4A3A4"/>
          </p15:clr>
        </p15:guide>
        <p15:guide id="2" pos="5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F"/>
    <a:srgbClr val="C9925B"/>
    <a:srgbClr val="FF66CC"/>
    <a:srgbClr val="1AB233"/>
    <a:srgbClr val="00FFFF"/>
    <a:srgbClr val="0000FF"/>
    <a:srgbClr val="C4BF00"/>
    <a:srgbClr val="E2AC00"/>
    <a:srgbClr val="84D0F0"/>
    <a:srgbClr val="148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249" autoAdjust="0"/>
  </p:normalViewPr>
  <p:slideViewPr>
    <p:cSldViewPr snapToGrid="0" snapToObjects="1">
      <p:cViewPr varScale="1">
        <p:scale>
          <a:sx n="95" d="100"/>
          <a:sy n="95" d="100"/>
        </p:scale>
        <p:origin x="606" y="90"/>
      </p:cViewPr>
      <p:guideLst>
        <p:guide orient="horz" pos="2782"/>
        <p:guide pos="5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59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2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mandala+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70334" y="1058448"/>
            <a:ext cx="4759889" cy="1641551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770334" y="2700000"/>
            <a:ext cx="4759890" cy="1314592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600"/>
              </a:lnSpc>
              <a:spcBef>
                <a:spcPts val="600"/>
              </a:spcBef>
              <a:buNone/>
              <a:defRPr sz="1400" b="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</a:p>
          <a:p>
            <a:r>
              <a:rPr lang="fi-FI" dirty="0"/>
              <a:t>Organisaatio</a:t>
            </a:r>
          </a:p>
          <a:p>
            <a:r>
              <a:rPr lang="fi-FI" dirty="0"/>
              <a:t>Tilaisuus &amp; päivämäärä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983E8BC-F58C-4E8C-9A46-D6306F4014BF}"/>
              </a:ext>
            </a:extLst>
          </p:cNvPr>
          <p:cNvSpPr/>
          <p:nvPr userDrawn="1"/>
        </p:nvSpPr>
        <p:spPr>
          <a:xfrm>
            <a:off x="207860" y="5028092"/>
            <a:ext cx="798410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fi-FI" sz="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Circwaste</a:t>
            </a:r>
            <a:r>
              <a:rPr lang="fi-FI" sz="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-hanke saa EU:lta rahoitusta, jolla hankkeen materiaalit on tuotettu. Materiaaleissa esitetty sisältö edustaa kuitenkin ainoastaan hankkeen omia näkemyksiä, joista EU:n komissio ei ole vastuussa.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+teksti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1"/>
            <a:ext cx="9141290" cy="5143499"/>
          </a:xfrm>
          <a:prstGeom prst="rect">
            <a:avLst/>
          </a:prstGeom>
        </p:spPr>
      </p:pic>
      <p:sp>
        <p:nvSpPr>
          <p:cNvPr id="11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928222" y="1050606"/>
            <a:ext cx="6381728" cy="21184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napsauttamalla kuvaketta.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928222" y="353821"/>
            <a:ext cx="7866062" cy="69678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2" y="3363094"/>
            <a:ext cx="7868771" cy="105015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9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4418775"/>
            <a:ext cx="9141290" cy="724725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113235"/>
            <a:ext cx="4788000" cy="32571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napsauttamalla kuvaketta.</a:t>
            </a:r>
          </a:p>
        </p:txBody>
      </p:sp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925512" y="416451"/>
            <a:ext cx="7761287" cy="6967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7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2" y="3363094"/>
            <a:ext cx="7868771" cy="1050156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</p:spTree>
    <p:extLst>
      <p:ext uri="{BB962C8B-B14F-4D97-AF65-F5344CB8AC3E}">
        <p14:creationId xmlns:p14="http://schemas.microsoft.com/office/powerpoint/2010/main" val="40588030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206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4413250"/>
            <a:ext cx="9141292" cy="724726"/>
          </a:xfrm>
          <a:prstGeom prst="rect">
            <a:avLst/>
          </a:prstGeom>
        </p:spPr>
      </p:pic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  <p:extLst>
      <p:ext uri="{BB962C8B-B14F-4D97-AF65-F5344CB8AC3E}">
        <p14:creationId xmlns:p14="http://schemas.microsoft.com/office/powerpoint/2010/main" val="12704719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k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6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C5FC72A-84B9-46FF-A4D9-0C42214FC3F3}"/>
              </a:ext>
            </a:extLst>
          </p:cNvPr>
          <p:cNvSpPr/>
          <p:nvPr userDrawn="1"/>
        </p:nvSpPr>
        <p:spPr>
          <a:xfrm>
            <a:off x="207860" y="5028092"/>
            <a:ext cx="798410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fi-FI" sz="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Circwaste</a:t>
            </a:r>
            <a:r>
              <a:rPr lang="fi-FI" sz="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-hanke saa EU:lta rahoitusta, jolla hankkeen materiaalit on tuotettu. Materiaaleissa esitetty sisältö edustaa kuitenkin ainoastaan hankkeen omia näkemyksiä, joista EU:n komissio ei ole vastuussa.</a:t>
            </a:r>
          </a:p>
        </p:txBody>
      </p:sp>
    </p:spTree>
    <p:extLst>
      <p:ext uri="{BB962C8B-B14F-4D97-AF65-F5344CB8AC3E}">
        <p14:creationId xmlns:p14="http://schemas.microsoft.com/office/powerpoint/2010/main" val="41710789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AFCB-A826-48DD-91F6-33218B337E08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1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uva+otsikko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559"/>
            <a:ext cx="9144000" cy="724941"/>
          </a:xfrm>
          <a:prstGeom prst="rect">
            <a:avLst/>
          </a:prstGeom>
        </p:spPr>
      </p:pic>
      <p:sp>
        <p:nvSpPr>
          <p:cNvPr id="6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0" y="-1"/>
            <a:ext cx="9144000" cy="441855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kansikuva napsauttamalla kuvaketta. </a:t>
            </a:r>
            <a:br>
              <a:rPr lang="fi-FI" dirty="0"/>
            </a:br>
            <a:r>
              <a:rPr lang="fi-FI" dirty="0"/>
              <a:t>Vie kuva taakse. Lisää teemapallokuvat tekstien alle. 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3901858" y="-1"/>
            <a:ext cx="4772415" cy="2549048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yhdelle </a:t>
            </a:r>
            <a:br>
              <a:rPr lang="fi-FI" dirty="0"/>
            </a:br>
            <a:r>
              <a:rPr lang="fi-FI" dirty="0"/>
              <a:t>- kahdelle </a:t>
            </a:r>
            <a:br>
              <a:rPr lang="fi-FI" dirty="0"/>
            </a:br>
            <a:r>
              <a:rPr lang="fi-FI" dirty="0"/>
              <a:t>-  kolmelle, tai </a:t>
            </a:r>
            <a:br>
              <a:rPr lang="fi-FI" dirty="0"/>
            </a:br>
            <a:r>
              <a:rPr lang="fi-FI" dirty="0"/>
              <a:t>jopa neljälle riville</a:t>
            </a:r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629019" y="3106454"/>
            <a:ext cx="2561573" cy="184759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ts val="1600"/>
              </a:lnSpc>
              <a:spcBef>
                <a:spcPts val="600"/>
              </a:spcBef>
              <a:buNone/>
              <a:defRPr sz="1400" b="0" baseline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</a:t>
            </a:r>
          </a:p>
          <a:p>
            <a:r>
              <a:rPr lang="fi-FI" dirty="0"/>
              <a:t>Organisaatio</a:t>
            </a:r>
          </a:p>
          <a:p>
            <a:r>
              <a:rPr lang="fi-FI" dirty="0"/>
              <a:t>Tilaisuus &amp; päivämäärä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9559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0"/>
            <a:ext cx="9141288" cy="514349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90631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val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0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  <p:extLst>
      <p:ext uri="{BB962C8B-B14F-4D97-AF65-F5344CB8AC3E}">
        <p14:creationId xmlns:p14="http://schemas.microsoft.com/office/powerpoint/2010/main" val="22217717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Osivu_ISO_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0" cy="514349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4054053" y="1083500"/>
            <a:ext cx="4476170" cy="3068877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34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/ </a:t>
            </a:r>
            <a:br>
              <a:rPr lang="fi-FI" dirty="0"/>
            </a:br>
            <a:r>
              <a:rPr lang="fi-FI" dirty="0" err="1"/>
              <a:t>tekstiäläys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lainaus tms. hengähdystauko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6633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_tekstit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8559"/>
            <a:ext cx="9144000" cy="724941"/>
          </a:xfrm>
          <a:prstGeom prst="rect">
            <a:avLst/>
          </a:prstGeom>
        </p:spPr>
      </p:pic>
      <p:sp>
        <p:nvSpPr>
          <p:cNvPr id="6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0" y="-1"/>
            <a:ext cx="9144000" cy="441855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kuva (tai taulukko, </a:t>
            </a:r>
            <a:r>
              <a:rPr lang="fi-FI" dirty="0" err="1"/>
              <a:t>graafi</a:t>
            </a:r>
            <a:r>
              <a:rPr lang="fi-FI" dirty="0"/>
              <a:t> tms.) napsauttamalla kuvaketta.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2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08874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Isivu_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16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925513" y="1243081"/>
            <a:ext cx="7854950" cy="59412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i-FI" dirty="0"/>
              <a:t>Alaotsikko tai ingressi: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18, riviväli 1, väri </a:t>
            </a:r>
            <a:r>
              <a:rPr lang="fi-FI" dirty="0" err="1"/>
              <a:t>cw-meri</a:t>
            </a:r>
            <a:endParaRPr lang="fi-FI" dirty="0"/>
          </a:p>
        </p:txBody>
      </p:sp>
      <p:sp>
        <p:nvSpPr>
          <p:cNvPr id="17" name="Otsikko 1"/>
          <p:cNvSpPr>
            <a:spLocks noGrp="1"/>
          </p:cNvSpPr>
          <p:nvPr>
            <p:ph type="title" hasCustomPrompt="1"/>
          </p:nvPr>
        </p:nvSpPr>
        <p:spPr>
          <a:xfrm>
            <a:off x="925513" y="340251"/>
            <a:ext cx="7866062" cy="696784"/>
          </a:xfrm>
        </p:spPr>
        <p:txBody>
          <a:bodyPr/>
          <a:lstStyle>
            <a:lvl1pPr>
              <a:lnSpc>
                <a:spcPts val="3200"/>
              </a:lnSpc>
              <a:defRPr sz="3000" baseline="0"/>
            </a:lvl1pPr>
          </a:lstStyle>
          <a:p>
            <a:r>
              <a:rPr lang="fi-FI" dirty="0"/>
              <a:t>Otsikko: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30, riviväli 32</a:t>
            </a:r>
          </a:p>
        </p:txBody>
      </p:sp>
      <p:sp>
        <p:nvSpPr>
          <p:cNvPr id="2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91494"/>
            <a:ext cx="7854950" cy="594122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</a:t>
            </a:r>
          </a:p>
        </p:txBody>
      </p:sp>
      <p:sp>
        <p:nvSpPr>
          <p:cNvPr id="26" name="Tekstin paikkamerkki 10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3" y="2711574"/>
            <a:ext cx="7854950" cy="1517526"/>
          </a:xfrm>
        </p:spPr>
        <p:txBody>
          <a:bodyPr lIns="0" tIns="0" rIns="0" bIns="0"/>
          <a:lstStyle>
            <a:lvl1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/>
              <a:t>Luettelo ensimmäinen taso</a:t>
            </a:r>
          </a:p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Luettelo toinen taso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Arial</a:t>
            </a: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18pt, riviväli 1,0, väri harmaa (Teksti 1, vaaleampi 50%)</a:t>
            </a:r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0" cy="5143499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5988" y="1243081"/>
            <a:ext cx="7854950" cy="59412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i-FI" dirty="0"/>
              <a:t>Alaotsikko tai ingressi: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18, riviväli 1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915988" y="340251"/>
            <a:ext cx="7866062" cy="696784"/>
          </a:xfrm>
        </p:spPr>
        <p:txBody>
          <a:bodyPr/>
          <a:lstStyle>
            <a:lvl1pPr>
              <a:lnSpc>
                <a:spcPts val="3200"/>
              </a:lnSpc>
              <a:defRPr sz="3000" baseline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Otsikko: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Rounded</a:t>
            </a:r>
            <a:r>
              <a:rPr lang="fi-FI" dirty="0"/>
              <a:t> MT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/>
              <a:t>pistekoko 30, riviväli 32</a:t>
            </a:r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5988" y="2025958"/>
            <a:ext cx="7854950" cy="594122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 Leipäteksti: </a:t>
            </a:r>
            <a:r>
              <a:rPr lang="fi-FI" dirty="0" err="1"/>
              <a:t>Arial</a:t>
            </a:r>
            <a:r>
              <a:rPr lang="fi-FI" dirty="0"/>
              <a:t> 18pt, riviväli 1,0, väri musta.</a:t>
            </a:r>
          </a:p>
        </p:txBody>
      </p:sp>
      <p:sp>
        <p:nvSpPr>
          <p:cNvPr id="15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15988" y="2783581"/>
            <a:ext cx="7854950" cy="1378843"/>
          </a:xfrm>
        </p:spPr>
        <p:txBody>
          <a:bodyPr lIns="0" tIns="0" rIns="0" bIns="0"/>
          <a:lstStyle>
            <a:lvl1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Luettelo ensimmäinen taso</a:t>
            </a:r>
          </a:p>
          <a:p>
            <a:pPr marL="18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/>
                </a:solidFill>
              </a:rPr>
              <a:t>Arial</a:t>
            </a:r>
            <a:r>
              <a:rPr lang="fi-FI" dirty="0">
                <a:solidFill>
                  <a:schemeClr val="bg1"/>
                </a:solidFill>
              </a:rPr>
              <a:t> 18pt, riviväli 1,0, väri musta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Luettelo toinen taso</a:t>
            </a:r>
          </a:p>
          <a:p>
            <a:pPr marL="360000" lvl="0" indent="-18000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Arial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18pt, riviväli 1,0, väri harmaa (Teksti 1, vaaleampi 35%)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0199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+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046560"/>
            <a:ext cx="3247299" cy="325715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taulukko/graafi/kaavio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napsauttamalla kuvaketta.</a:t>
            </a:r>
          </a:p>
        </p:txBody>
      </p:sp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925513" y="349776"/>
            <a:ext cx="7866062" cy="6967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37044" y="4757987"/>
            <a:ext cx="462282" cy="1440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96494" y="4776466"/>
            <a:ext cx="3440550" cy="125405"/>
          </a:xfrm>
        </p:spPr>
        <p:txBody>
          <a:bodyPr lIns="0" tIns="0" rIns="0" bIns="0" anchor="b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7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 err="1"/>
              <a:t>Sikke</a:t>
            </a:r>
            <a:r>
              <a:rPr lang="fi-FI" dirty="0"/>
              <a:t> </a:t>
            </a:r>
            <a:r>
              <a:rPr lang="fi-FI" dirty="0" err="1"/>
              <a:t>Sykeläinen</a:t>
            </a:r>
            <a:r>
              <a:rPr lang="fi-FI" dirty="0"/>
              <a:t>, SYKE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99326" y="4757987"/>
            <a:ext cx="244258" cy="1438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925513" y="1046560"/>
            <a:ext cx="2973288" cy="3366690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Kuvateksti: </a:t>
            </a:r>
            <a:r>
              <a:rPr lang="fi-FI" dirty="0" err="1"/>
              <a:t>Arial</a:t>
            </a:r>
            <a:r>
              <a:rPr lang="fi-FI" dirty="0"/>
              <a:t> 18pt, riviväli 1,0, väri musta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416451"/>
            <a:ext cx="7283152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274401"/>
            <a:ext cx="7283152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  <p:sldLayoutId id="2147483687" r:id="rId4"/>
    <p:sldLayoutId id="2147483689" r:id="rId5"/>
    <p:sldLayoutId id="2147483690" r:id="rId6"/>
    <p:sldLayoutId id="2147483681" r:id="rId7"/>
    <p:sldLayoutId id="2147483688" r:id="rId8"/>
    <p:sldLayoutId id="2147483650" r:id="rId9"/>
    <p:sldLayoutId id="2147483655" r:id="rId10"/>
    <p:sldLayoutId id="2147483695" r:id="rId11"/>
    <p:sldLayoutId id="2147483696" r:id="rId12"/>
    <p:sldLayoutId id="2147483697" r:id="rId13"/>
    <p:sldLayoutId id="2147483698" r:id="rId14"/>
    <p:sldLayoutId id="2147483702" r:id="rId15"/>
  </p:sldLayoutIdLst>
  <p:transition>
    <p:fade/>
  </p:transition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dirty="0"/>
              <a:t>Kalusteiden kierrätys</a:t>
            </a:r>
            <a:br>
              <a:rPr lang="fi-FI" dirty="0"/>
            </a:br>
            <a:endParaRPr lang="fi-FI" sz="14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22898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b="1" dirty="0"/>
              <a:t>Käytännön järjestelyt</a:t>
            </a:r>
            <a:endParaRPr lang="en-US" dirty="0"/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70982" y="319531"/>
            <a:ext cx="7866062" cy="696784"/>
          </a:xfrm>
        </p:spPr>
        <p:txBody>
          <a:bodyPr/>
          <a:lstStyle/>
          <a:p>
            <a:r>
              <a:rPr lang="fi-FI" dirty="0"/>
              <a:t>Kunnan tarpeettomaksi jääneen tavaran ulosmyynti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 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>
          <a:xfrm>
            <a:off x="844376" y="1696614"/>
            <a:ext cx="7854950" cy="2312959"/>
          </a:xfrm>
        </p:spPr>
        <p:txBody>
          <a:bodyPr/>
          <a:lstStyle/>
          <a:p>
            <a:pPr marL="522900" indent="-342900"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Päätetään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kuka ja mikä yksikkö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kunnassa päättää tavaroiden myynnistä ja miten irtaimen omaisuuden luovutukset hoidetaan </a:t>
            </a:r>
          </a:p>
          <a:p>
            <a:pPr marL="522900" indent="-342900"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Kunta määrittää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hallintosäännössä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talousarvion täytäntöönpano-ohjeissa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522900" indent="-342900"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Sähköisen huutokauppakanavan käyttö edellyttää myös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sopimusta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kyseisen toimijan kanssa. </a:t>
            </a:r>
          </a:p>
          <a:p>
            <a:pPr marL="522900" indent="-342900">
              <a:buFont typeface="+mj-lt"/>
              <a:buAutoNum type="arabicPeriod"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Pääkäyttäjien ja myyjien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määrä voidaan määrittää kunnan tarpeen mukaan. </a:t>
            </a:r>
          </a:p>
          <a:p>
            <a:pPr marL="180000" lvl="0" indent="0">
              <a:buNone/>
            </a:pP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2624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6D0D72-83DB-41E2-8C60-9ECB6A780E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4" y="-70080"/>
            <a:ext cx="7480126" cy="482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6622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b="1" dirty="0"/>
              <a:t>Esimerkkinä Kiertonet.fi</a:t>
            </a:r>
            <a:endParaRPr lang="en-US" dirty="0"/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Pirkkalan kunnan kokemuksia tarpeettoman kaluston myynnistä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 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>
          <a:xfrm>
            <a:off x="844376" y="1587460"/>
            <a:ext cx="7854950" cy="231295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Pirkkalan kunnassa myyntiä hoitaa yhdyskuntatoimiala. He ovat myyneet esim. toimistokalusteita, väliovia karmeineen, valaisimia, verhoja, kuivauskaappeja, metallisia arkistokaappeja, soutuveneitä, ajoneuvoja, työkoneita, perämoottorin, leikkivälineitä, kodinkoneita, tuotantokeittiöiden koneita ja laitteita.</a:t>
            </a: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Kaikki prosessin vaiheet tehdään omien toimien ohella ja pyritään hoitamaan virka-aikana. Silloin tällöin on jouduttu hieman joustamaan virka-ajan suhteen, koska asiakasta on haluttu palvella.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Lisätietoja materiaaliloikkapalvelusta: </a:t>
            </a:r>
            <a:r>
              <a:rPr lang="fi-FI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https://www.energialoikka.fi/kiertonet-auttaa-julkisia-toimijoita-kierrattamaan-tarpeettoman-omaisuutensa/</a:t>
            </a:r>
          </a:p>
          <a:p>
            <a:pPr marL="180000" lvl="0" indent="0">
              <a:buNone/>
            </a:pP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E697A1-3F13-4B58-9FC9-411EEC634510}" type="datetime1">
              <a:rPr lang="fi-FI" smtClean="0"/>
              <a:pPr/>
              <a:t>14.4.2021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3616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1817694" y="1167594"/>
            <a:ext cx="5616624" cy="38884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32230" r="38565" b="7845"/>
          <a:stretch/>
        </p:blipFill>
        <p:spPr bwMode="auto">
          <a:xfrm>
            <a:off x="355881" y="2492282"/>
            <a:ext cx="3024508" cy="24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36207" r="14696" b="7844"/>
          <a:stretch/>
        </p:blipFill>
        <p:spPr bwMode="auto">
          <a:xfrm>
            <a:off x="351509" y="258320"/>
            <a:ext cx="5096204" cy="30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2" t="34421" r="21073" b="17105"/>
          <a:stretch/>
        </p:blipFill>
        <p:spPr bwMode="auto">
          <a:xfrm>
            <a:off x="4709998" y="2274045"/>
            <a:ext cx="4186133" cy="27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2"/>
          <p:cNvSpPr>
            <a:spLocks noGrp="1"/>
          </p:cNvSpPr>
          <p:nvPr>
            <p:ph sz="half" idx="1"/>
          </p:nvPr>
        </p:nvSpPr>
        <p:spPr>
          <a:xfrm>
            <a:off x="4572000" y="741127"/>
            <a:ext cx="3986955" cy="85293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500" b="1" dirty="0"/>
              <a:t>Kuka: </a:t>
            </a:r>
            <a:r>
              <a:rPr lang="fi-FI" sz="1500" dirty="0"/>
              <a:t>Kiertoa Oy</a:t>
            </a:r>
          </a:p>
          <a:p>
            <a:pPr marL="0" indent="0">
              <a:buNone/>
            </a:pPr>
            <a:endParaRPr lang="fi-FI" sz="1500" b="1" dirty="0"/>
          </a:p>
          <a:p>
            <a:pPr marL="0" indent="0">
              <a:buNone/>
            </a:pPr>
            <a:r>
              <a:rPr lang="fi-FI" sz="1500" b="1" dirty="0"/>
              <a:t>Mitä</a:t>
            </a:r>
            <a:r>
              <a:rPr lang="fi-FI" sz="1500" dirty="0"/>
              <a:t>: Julkisille organisaatioille huutokauppapaikka poistettavalle omaisuuttaan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6067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11087" r="9015" b="5398"/>
          <a:stretch/>
        </p:blipFill>
        <p:spPr bwMode="auto">
          <a:xfrm>
            <a:off x="164667" y="812254"/>
            <a:ext cx="4085015" cy="22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72716" y="1195498"/>
            <a:ext cx="4706617" cy="66120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1"/>
                </a:solidFill>
              </a:rPr>
              <a:t>Esimerkkina</a:t>
            </a:r>
            <a:r>
              <a:rPr lang="fi-FI" dirty="0">
                <a:solidFill>
                  <a:schemeClr val="tx1"/>
                </a:solidFill>
              </a:rPr>
              <a:t> Turun kalusteiden kierrätys oman organisaation sisällä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1817694" y="1167594"/>
            <a:ext cx="5616624" cy="38884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18319" r="20634" b="6250"/>
          <a:stretch/>
        </p:blipFill>
        <p:spPr bwMode="auto">
          <a:xfrm>
            <a:off x="4452235" y="2207779"/>
            <a:ext cx="4196564" cy="26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307049" y="3218564"/>
            <a:ext cx="2401744" cy="17730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500" b="1" dirty="0"/>
              <a:t>Kuka: </a:t>
            </a:r>
            <a:r>
              <a:rPr lang="fi-FI" sz="1500" dirty="0"/>
              <a:t>Turun kaupunki</a:t>
            </a:r>
          </a:p>
          <a:p>
            <a:pPr marL="0" indent="0">
              <a:buNone/>
            </a:pPr>
            <a:endParaRPr lang="fi-FI" sz="1500" b="1" dirty="0"/>
          </a:p>
          <a:p>
            <a:pPr marL="0" indent="0">
              <a:buNone/>
            </a:pPr>
            <a:r>
              <a:rPr lang="fi-FI" sz="1500" b="1" dirty="0"/>
              <a:t>Mitä</a:t>
            </a:r>
            <a:r>
              <a:rPr lang="fi-FI" sz="1500" dirty="0"/>
              <a:t>: Tavarat kiertoon -sähköinen kierrätysjärjestelmä (+</a:t>
            </a:r>
            <a:r>
              <a:rPr lang="fi-FI" sz="1500" dirty="0" err="1"/>
              <a:t>askaretelumateriaalit</a:t>
            </a:r>
            <a:r>
              <a:rPr lang="fi-FI" sz="1500" dirty="0"/>
              <a:t>)</a:t>
            </a:r>
          </a:p>
          <a:p>
            <a:pPr marL="0" indent="0">
              <a:buNone/>
            </a:pPr>
            <a:endParaRPr lang="fi-FI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tsikko 5">
            <a:extLst>
              <a:ext uri="{FF2B5EF4-FFF2-40B4-BE49-F238E27FC236}">
                <a16:creationId xmlns:a16="http://schemas.microsoft.com/office/drawing/2014/main" id="{4B7ADEB8-642A-47CC-9193-FD0C175A9651}"/>
              </a:ext>
            </a:extLst>
          </p:cNvPr>
          <p:cNvSpPr txBox="1">
            <a:spLocks/>
          </p:cNvSpPr>
          <p:nvPr/>
        </p:nvSpPr>
        <p:spPr>
          <a:xfrm>
            <a:off x="370981" y="151860"/>
            <a:ext cx="8162509" cy="6967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Kalusteiden kierrätys oman kunnan eri organisaatioiden välillä</a:t>
            </a:r>
          </a:p>
        </p:txBody>
      </p:sp>
    </p:spTree>
    <p:extLst>
      <p:ext uri="{BB962C8B-B14F-4D97-AF65-F5344CB8AC3E}">
        <p14:creationId xmlns:p14="http://schemas.microsoft.com/office/powerpoint/2010/main" val="41493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1817694" y="1167594"/>
            <a:ext cx="5616624" cy="38884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9611" r="11425" b="7845"/>
          <a:stretch/>
        </p:blipFill>
        <p:spPr bwMode="auto">
          <a:xfrm>
            <a:off x="0" y="0"/>
            <a:ext cx="7334004" cy="45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11087" r="9015" b="5398"/>
          <a:stretch/>
        </p:blipFill>
        <p:spPr bwMode="auto">
          <a:xfrm>
            <a:off x="6196494" y="3399576"/>
            <a:ext cx="2942578" cy="16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8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1817694" y="1167594"/>
            <a:ext cx="5616624" cy="38884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Microsoft Sans Serif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17027" r="12132" b="7844"/>
          <a:stretch/>
        </p:blipFill>
        <p:spPr bwMode="auto">
          <a:xfrm>
            <a:off x="228600" y="-36653"/>
            <a:ext cx="8686800" cy="50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3390"/>
      </p:ext>
    </p:extLst>
  </p:cSld>
  <p:clrMapOvr>
    <a:masterClrMapping/>
  </p:clrMapOvr>
</p:sld>
</file>

<file path=ppt/theme/theme1.xml><?xml version="1.0" encoding="utf-8"?>
<a:theme xmlns:a="http://schemas.openxmlformats.org/drawingml/2006/main" name="_SYKEpohja_valk_sini">
  <a:themeElements>
    <a:clrScheme name="CIRCWASTE">
      <a:dk1>
        <a:srgbClr val="000000"/>
      </a:dk1>
      <a:lt1>
        <a:srgbClr val="FFFFFF"/>
      </a:lt1>
      <a:dk2>
        <a:srgbClr val="005B7F"/>
      </a:dk2>
      <a:lt2>
        <a:srgbClr val="BFD730"/>
      </a:lt2>
      <a:accent1>
        <a:srgbClr val="A9A3A1"/>
      </a:accent1>
      <a:accent2>
        <a:srgbClr val="00B0BD"/>
      </a:accent2>
      <a:accent3>
        <a:srgbClr val="6DCFF6"/>
      </a:accent3>
      <a:accent4>
        <a:srgbClr val="8DC63F"/>
      </a:accent4>
      <a:accent5>
        <a:srgbClr val="BDCAD3"/>
      </a:accent5>
      <a:accent6>
        <a:srgbClr val="9FD18B"/>
      </a:accent6>
      <a:hlink>
        <a:srgbClr val="16BECF"/>
      </a:hlink>
      <a:folHlink>
        <a:srgbClr val="005B7F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RCWASTE_ppt-pohja_2020.potx" id="{FA01EFB8-E8B1-4428-9857-1D1CC05AFFAD}" vid="{30616F5E-C922-4C2A-A0A2-1636504C795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DB2B9EBB673B34A87C8D477BD9185CB" ma:contentTypeVersion="1" ma:contentTypeDescription="Luo uusi asiakirja." ma:contentTypeScope="" ma:versionID="6791d1fad64627e9e1be8f4d1e60f66a">
  <xsd:schema xmlns:xsd="http://www.w3.org/2001/XMLSchema" xmlns:xs="http://www.w3.org/2001/XMLSchema" xmlns:p="http://schemas.microsoft.com/office/2006/metadata/properties" xmlns:ns2="9710b3e8-5705-47d5-a595-ff0d77476f69" targetNamespace="http://schemas.microsoft.com/office/2006/metadata/properties" ma:root="true" ma:fieldsID="4c1ccdb61ece8cb4577ab9ec646a5a7b" ns2:_="">
    <xsd:import namespace="9710b3e8-5705-47d5-a595-ff0d77476f6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0b3e8-5705-47d5-a595-ff0d7747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925D0E-F979-4D5E-AF80-22C50390D3F8}">
  <ds:schemaRefs>
    <ds:schemaRef ds:uri="http://purl.org/dc/dcmitype/"/>
    <ds:schemaRef ds:uri="http://schemas.microsoft.com/office/2006/documentManagement/types"/>
    <ds:schemaRef ds:uri="9710b3e8-5705-47d5-a595-ff0d77476f6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A14371-7D0D-4DB5-8729-C0C96B8F3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5499-3FCA-46F6-982C-F63EF48D2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0b3e8-5705-47d5-a595-ff0d7747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195</Words>
  <Application>Microsoft Office PowerPoint</Application>
  <PresentationFormat>Näytössä katseltava esitys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Courier New</vt:lpstr>
      <vt:lpstr>Microsoft Sans Serif</vt:lpstr>
      <vt:lpstr>_SYKEpohja_valk_sini</vt:lpstr>
      <vt:lpstr>Kalusteiden kierrätys </vt:lpstr>
      <vt:lpstr>Kunnan tarpeettomaksi jääneen tavaran ulosmyynti</vt:lpstr>
      <vt:lpstr>PowerPoint-esitys</vt:lpstr>
      <vt:lpstr>Pirkkalan kunnan kokemuksia tarpeettoman kaluston myynnistä</vt:lpstr>
      <vt:lpstr>PowerPoint-esitys</vt:lpstr>
      <vt:lpstr>Esimerkkina Turun kalusteiden kierrätys oman organisaation sisällä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Kiertotalouden työkalu kunnille C2.2.</dc:title>
  <dc:creator>Tiitto Hannele</dc:creator>
  <cp:lastModifiedBy>Tiitto Hannele</cp:lastModifiedBy>
  <cp:revision>51</cp:revision>
  <dcterms:created xsi:type="dcterms:W3CDTF">2021-03-04T15:33:19Z</dcterms:created>
  <dcterms:modified xsi:type="dcterms:W3CDTF">2021-04-14T09:54:35Z</dcterms:modified>
</cp:coreProperties>
</file>